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88" r:id="rId2"/>
    <p:sldId id="257" r:id="rId3"/>
    <p:sldId id="286" r:id="rId4"/>
    <p:sldId id="301" r:id="rId5"/>
    <p:sldId id="266" r:id="rId6"/>
    <p:sldId id="281" r:id="rId7"/>
    <p:sldId id="278" r:id="rId8"/>
    <p:sldId id="308" r:id="rId9"/>
    <p:sldId id="258" r:id="rId10"/>
    <p:sldId id="273" r:id="rId11"/>
    <p:sldId id="298" r:id="rId12"/>
    <p:sldId id="319" r:id="rId13"/>
    <p:sldId id="310" r:id="rId14"/>
    <p:sldId id="311" r:id="rId15"/>
    <p:sldId id="312" r:id="rId16"/>
    <p:sldId id="297" r:id="rId17"/>
    <p:sldId id="318" r:id="rId18"/>
    <p:sldId id="314" r:id="rId19"/>
    <p:sldId id="315" r:id="rId20"/>
    <p:sldId id="270" r:id="rId21"/>
    <p:sldId id="305" r:id="rId22"/>
    <p:sldId id="303" r:id="rId23"/>
    <p:sldId id="304" r:id="rId24"/>
    <p:sldId id="300" r:id="rId25"/>
    <p:sldId id="306" r:id="rId26"/>
    <p:sldId id="267" r:id="rId27"/>
    <p:sldId id="265" r:id="rId28"/>
  </p:sldIdLst>
  <p:sldSz cx="12192000" cy="6858000"/>
  <p:notesSz cx="6858000" cy="9144000"/>
  <p:embeddedFontLs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Open Sans Light" charset="0"/>
      <p:regular r:id="rId34"/>
      <p:bold r:id="rId35"/>
      <p:italic r:id="rId36"/>
      <p:boldItalic r:id="rId37"/>
    </p:embeddedFont>
    <p:embeddedFont>
      <p:font typeface="Montserrat SemiBold" charset="0"/>
      <p:regular r:id="rId38"/>
      <p:bold r:id="rId39"/>
      <p:italic r:id="rId40"/>
      <p:boldItalic r:id="rId41"/>
    </p:embeddedFont>
    <p:embeddedFont>
      <p:font typeface="Segoe UI" pitchFamily="34" charset="0"/>
      <p:regular r:id="rId42"/>
      <p:bold r:id="rId43"/>
      <p:italic r:id="rId44"/>
      <p:boldItalic r:id="rId45"/>
    </p:embeddedFont>
    <p:embeddedFont>
      <p:font typeface="Play" charset="0"/>
      <p:regular r:id="rId46"/>
      <p:bold r:id="rId47"/>
    </p:embeddedFont>
    <p:embeddedFont>
      <p:font typeface="Aharoni" charset="-79"/>
      <p:bold r:id="rId48"/>
    </p:embeddedFont>
    <p:embeddedFont>
      <p:font typeface="Agency FB" pitchFamily="34" charset="0"/>
      <p:regular r:id="rId49"/>
      <p:bold r:id="rId50"/>
    </p:embeddedFont>
    <p:embeddedFont>
      <p:font typeface="Montserrat Medium" charset="0"/>
      <p:regular r:id="rId51"/>
      <p:bold r:id="rId52"/>
      <p:italic r:id="rId53"/>
      <p:boldItalic r:id="rId54"/>
    </p:embeddedFont>
    <p:embeddedFont>
      <p:font typeface="Open Sans" charset="0"/>
      <p:regular r:id="rId55"/>
      <p:bold r:id="rId56"/>
      <p:italic r:id="rId57"/>
      <p:boldItalic r:id="rId58"/>
    </p:embeddedFont>
    <p:embeddedFont>
      <p:font typeface="Georgia" pitchFamily="18" charset="0"/>
      <p:regular r:id="rId59"/>
      <p:bold r:id="rId60"/>
      <p:italic r:id="rId61"/>
      <p:boldItalic r:id="rId62"/>
    </p:embeddedFont>
    <p:embeddedFont>
      <p:font typeface="Bahnschrift" pitchFamily="34" charset="0"/>
      <p:regular r:id="rId63"/>
      <p:bold r:id="rId64"/>
    </p:embeddedFont>
    <p:embeddedFont>
      <p:font typeface="Montserrat ExtraBold" charset="0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mNCvhfDgD5cVxwQ3x4/volKKt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975" autoAdjust="0"/>
  </p:normalViewPr>
  <p:slideViewPr>
    <p:cSldViewPr snapToGrid="0">
      <p:cViewPr>
        <p:scale>
          <a:sx n="50" d="100"/>
          <a:sy n="50" d="100"/>
        </p:scale>
        <p:origin x="-2904" y="-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font" Target="fonts/font34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2706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0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30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0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16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76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1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99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905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35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2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2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9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7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7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0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7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crdownload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crdownload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mar-mohammed-elshamy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 rot="10800000">
            <a:off x="-99584" y="-1"/>
            <a:ext cx="7960944" cy="6859759"/>
          </a:xfrm>
          <a:custGeom>
            <a:avLst/>
            <a:gdLst/>
            <a:ahLst/>
            <a:cxnLst/>
            <a:rect l="l" t="t" r="r" b="b"/>
            <a:pathLst>
              <a:path w="5838204" h="6859759" extrusionOk="0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96" name="Google Shape;96;p1"/>
          <p:cNvCxnSpPr/>
          <p:nvPr/>
        </p:nvCxnSpPr>
        <p:spPr>
          <a:xfrm rot="10800000" flipH="1">
            <a:off x="9307962" y="640726"/>
            <a:ext cx="2884039" cy="62172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1"/>
          <p:cNvCxnSpPr/>
          <p:nvPr/>
        </p:nvCxnSpPr>
        <p:spPr>
          <a:xfrm>
            <a:off x="9434085" y="2"/>
            <a:ext cx="2757915" cy="1425203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977989" y="1034142"/>
            <a:ext cx="8473736" cy="193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Montserrat ExtraBold"/>
              <a:buNone/>
            </a:pPr>
            <a: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Heap Memory Manger</a:t>
            </a:r>
            <a:br>
              <a:rPr lang="en-US" sz="5400" i="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US" sz="5400" i="0" dirty="0" smtClean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5400" i="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3395" y="4188543"/>
            <a:ext cx="5161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Advanced system programming under Linux training </a:t>
            </a:r>
          </a:p>
          <a:p>
            <a:r>
              <a:rPr lang="en-US" dirty="0" smtClean="0"/>
              <a:t>@STMicroelectronics</a:t>
            </a:r>
          </a:p>
          <a:p>
            <a:r>
              <a:rPr lang="en-US" dirty="0"/>
              <a:t>Under </a:t>
            </a:r>
            <a:r>
              <a:rPr lang="en-US" dirty="0" smtClean="0"/>
              <a:t>supervision: Eng. Reda Maher</a:t>
            </a:r>
            <a:endParaRPr lang="en-US" dirty="0"/>
          </a:p>
        </p:txBody>
      </p:sp>
      <p:pic>
        <p:nvPicPr>
          <p:cNvPr id="1026" name="Picture 2" descr="https://s.yimg.com/fz/api/res/1.2/4YsdvCMRnDcPtdHgUw7F8Q--~C/YXBwaWQ9c3JjaGRkO2ZpPWZpdDtoPTI0MDtxPTgwO3c9MzMy/https:/s.yimg.com/zb/imgv1/15c542f1-b788-31a3-af51-faec020e0070/t_500x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11430" r="28900" b="16551"/>
          <a:stretch/>
        </p:blipFill>
        <p:spPr bwMode="auto">
          <a:xfrm>
            <a:off x="11079381" y="45477"/>
            <a:ext cx="1112619" cy="7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205" y="6179574"/>
            <a:ext cx="193204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  <a:latin typeface="Bahnschrift" pitchFamily="34" charset="0"/>
              </a:rPr>
              <a:t>Omar Elshamy</a:t>
            </a:r>
            <a:endParaRPr lang="en-US" sz="2000" dirty="0">
              <a:solidFill>
                <a:schemeClr val="bg2"/>
              </a:solidFill>
              <a:latin typeface="Bahnschrift" pitchFamily="34" charset="0"/>
            </a:endParaRPr>
          </a:p>
        </p:txBody>
      </p:sp>
      <p:pic>
        <p:nvPicPr>
          <p:cNvPr id="1028" name="Picture 4" descr="https://tse1.mm.bing.net/th?id=OIP.5hLBUt6jVC69Fc84YtevqgHaE9&amp;pid=Api&amp;P=0&amp;h=2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1" b="23411"/>
          <a:stretch/>
        </p:blipFill>
        <p:spPr bwMode="auto">
          <a:xfrm>
            <a:off x="7397260" y="2864444"/>
            <a:ext cx="3124200" cy="11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ogos-world.net/wp-content/uploads/2020/09/Linux-Logo-1996-pres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37" y="5351741"/>
            <a:ext cx="2506263" cy="140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52C426-42ED-1133-6F0B-21F45816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605" y="1686121"/>
            <a:ext cx="9906000" cy="402442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668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</a:t>
            </a:r>
            <a:endParaRPr lang="en-GB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181F7B5-7271-4EFD-8891-594B6EE297D8}"/>
              </a:ext>
            </a:extLst>
          </p:cNvPr>
          <p:cNvSpPr/>
          <p:nvPr/>
        </p:nvSpPr>
        <p:spPr>
          <a:xfrm>
            <a:off x="2014930" y="3511564"/>
            <a:ext cx="2477529" cy="1164804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Move program break </a:t>
            </a:r>
            <a:r>
              <a:rPr lang="en-GB" sz="1600" dirty="0" smtClean="0"/>
              <a:t>down</a:t>
            </a:r>
            <a:endParaRPr lang="en-GB" sz="1600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622A2F75-A2B6-7CAF-70AF-B9CF0AA807D0}"/>
              </a:ext>
            </a:extLst>
          </p:cNvPr>
          <p:cNvSpPr/>
          <p:nvPr/>
        </p:nvSpPr>
        <p:spPr>
          <a:xfrm flipH="1">
            <a:off x="5292756" y="2121248"/>
            <a:ext cx="2297131" cy="1037967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When call</a:t>
            </a:r>
            <a:endParaRPr lang="en-GB" sz="1600" dirty="0"/>
          </a:p>
          <a:p>
            <a:pPr algn="ctr"/>
            <a:r>
              <a:rPr lang="en-US" sz="1600" dirty="0" smtClean="0"/>
              <a:t>Malloc </a:t>
            </a:r>
            <a:endParaRPr lang="en-GB" sz="1600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57D05A19-B09D-B2D3-AC72-67BEFCAAD016}"/>
              </a:ext>
            </a:extLst>
          </p:cNvPr>
          <p:cNvSpPr/>
          <p:nvPr/>
        </p:nvSpPr>
        <p:spPr>
          <a:xfrm>
            <a:off x="8479575" y="3513985"/>
            <a:ext cx="2314832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Move program break up</a:t>
            </a:r>
            <a:endParaRPr lang="en-GB" sz="1600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DB00F800-DCD7-B8A0-C0A7-A9F7206AF1A7}"/>
              </a:ext>
            </a:extLst>
          </p:cNvPr>
          <p:cNvSpPr/>
          <p:nvPr/>
        </p:nvSpPr>
        <p:spPr>
          <a:xfrm>
            <a:off x="5063360" y="4805625"/>
            <a:ext cx="2619633" cy="1291640"/>
          </a:xfrm>
          <a:prstGeom prst="ellipse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When call</a:t>
            </a:r>
          </a:p>
          <a:p>
            <a:pPr algn="ctr"/>
            <a:r>
              <a:rPr lang="en-US" sz="1600" dirty="0" smtClean="0"/>
              <a:t>free</a:t>
            </a:r>
            <a:endParaRPr lang="en-GB" sz="1600" dirty="0"/>
          </a:p>
        </p:txBody>
      </p:sp>
      <p:sp>
        <p:nvSpPr>
          <p:cNvPr id="21" name="Arrow: Bent-Up 20">
            <a:extLst>
              <a:ext uri="{FF2B5EF4-FFF2-40B4-BE49-F238E27FC236}">
                <a16:creationId xmlns="" xmlns:a16="http://schemas.microsoft.com/office/drawing/2014/main" id="{F0B3F010-F298-B092-F4B2-224CBB26263F}"/>
              </a:ext>
            </a:extLst>
          </p:cNvPr>
          <p:cNvSpPr/>
          <p:nvPr/>
        </p:nvSpPr>
        <p:spPr>
          <a:xfrm flipV="1">
            <a:off x="7955195" y="2559188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Bent-Up 5">
            <a:extLst>
              <a:ext uri="{FF2B5EF4-FFF2-40B4-BE49-F238E27FC236}">
                <a16:creationId xmlns="" xmlns:a16="http://schemas.microsoft.com/office/drawing/2014/main" id="{680CBC91-556B-647B-CD5A-64602B24744B}"/>
              </a:ext>
            </a:extLst>
          </p:cNvPr>
          <p:cNvSpPr/>
          <p:nvPr/>
        </p:nvSpPr>
        <p:spPr>
          <a:xfrm rot="10800000" flipV="1">
            <a:off x="3021551" y="4966989"/>
            <a:ext cx="1860924" cy="659186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Bent-Up 11">
            <a:extLst>
              <a:ext uri="{FF2B5EF4-FFF2-40B4-BE49-F238E27FC236}">
                <a16:creationId xmlns="" xmlns:a16="http://schemas.microsoft.com/office/drawing/2014/main" id="{7836C09A-BA97-4A6D-82DA-26F6E4C755C2}"/>
              </a:ext>
            </a:extLst>
          </p:cNvPr>
          <p:cNvSpPr/>
          <p:nvPr/>
        </p:nvSpPr>
        <p:spPr>
          <a:xfrm rot="16200000" flipV="1">
            <a:off x="3625444" y="2042385"/>
            <a:ext cx="740227" cy="1773837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46946"/>
          <a:stretch/>
        </p:blipFill>
        <p:spPr bwMode="auto">
          <a:xfrm rot="5400000">
            <a:off x="394731" y="3925301"/>
            <a:ext cx="1111751" cy="19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-Up 12">
            <a:extLst>
              <a:ext uri="{FF2B5EF4-FFF2-40B4-BE49-F238E27FC236}">
                <a16:creationId xmlns="" xmlns:a16="http://schemas.microsoft.com/office/drawing/2014/main" id="{9B005966-708A-A54E-4D4A-ED0F43C8D7B3}"/>
              </a:ext>
            </a:extLst>
          </p:cNvPr>
          <p:cNvSpPr/>
          <p:nvPr/>
        </p:nvSpPr>
        <p:spPr>
          <a:xfrm rot="5400000" flipV="1">
            <a:off x="8469587" y="4479213"/>
            <a:ext cx="711932" cy="1981131"/>
          </a:xfrm>
          <a:prstGeom prst="bentUp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0" y="5414758"/>
            <a:ext cx="1901227" cy="148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notes.shichao.io/tlpi/figure_6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6199" r="29224" b="31846"/>
          <a:stretch/>
        </p:blipFill>
        <p:spPr bwMode="auto">
          <a:xfrm>
            <a:off x="10100278" y="65316"/>
            <a:ext cx="2019449" cy="15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tse3.mm.bing.net/th?id=OIP.XCmPLqSzPg831E9vBlUTGwHaHa&amp;pid=Api&amp;P=0&amp;h=2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6" b="3687"/>
          <a:stretch/>
        </p:blipFill>
        <p:spPr bwMode="auto">
          <a:xfrm rot="5400000" flipH="1" flipV="1">
            <a:off x="10627005" y="1186842"/>
            <a:ext cx="1111751" cy="20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289706" y="852703"/>
            <a:ext cx="4166937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Memory allocating &amp; moving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program break</a:t>
            </a:r>
          </a:p>
        </p:txBody>
      </p:sp>
    </p:spTree>
    <p:extLst>
      <p:ext uri="{BB962C8B-B14F-4D97-AF65-F5344CB8AC3E}">
        <p14:creationId xmlns:p14="http://schemas.microsoft.com/office/powerpoint/2010/main" val="28527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1" grpId="0" animBg="1"/>
      <p:bldP spid="6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3- Flowchart &amp; Implementation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malloc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free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calloc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My realloc().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E:\01_STMicroelectronics Training\02_Advanced System Programming under Linux (read book   The Linux Programming Interface)\01_Lec Notes\Session 5\Ass HMM\My project\Pres\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0" t="67772" r="1"/>
          <a:stretch/>
        </p:blipFill>
        <p:spPr bwMode="auto">
          <a:xfrm>
            <a:off x="6281561" y="2019301"/>
            <a:ext cx="4786488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6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6" t="77234" r="61117" b="18702"/>
          <a:stretch/>
        </p:blipFill>
        <p:spPr>
          <a:xfrm>
            <a:off x="9758330" y="871491"/>
            <a:ext cx="133159" cy="278722"/>
          </a:xfrm>
          <a:prstGeom prst="rect">
            <a:avLst/>
          </a:prstGeom>
        </p:spPr>
      </p:pic>
      <p:sp>
        <p:nvSpPr>
          <p:cNvPr id="5" name="Google Shape;142;p4"/>
          <p:cNvSpPr/>
          <p:nvPr/>
        </p:nvSpPr>
        <p:spPr>
          <a:xfrm rot="10800000">
            <a:off x="-4" y="-5981"/>
            <a:ext cx="5111087" cy="686398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Picture 2" descr="PlantUML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56370" b="1728"/>
          <a:stretch/>
        </p:blipFill>
        <p:spPr bwMode="auto">
          <a:xfrm>
            <a:off x="6605219" y="1138690"/>
            <a:ext cx="5586781" cy="53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0" b="43612"/>
          <a:stretch/>
        </p:blipFill>
        <p:spPr bwMode="auto">
          <a:xfrm>
            <a:off x="-1" y="0"/>
            <a:ext cx="7463572" cy="646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H="1">
            <a:off x="6404807" y="6467036"/>
            <a:ext cx="1624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75233" y="3709988"/>
            <a:ext cx="0" cy="2897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003004" y="871490"/>
            <a:ext cx="26068" cy="285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2671" y="35596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My_malloc():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029070" y="4014788"/>
            <a:ext cx="2" cy="2452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PlantUML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3" t="97636" r="22992" b="590"/>
          <a:stretch/>
        </p:blipFill>
        <p:spPr bwMode="auto">
          <a:xfrm>
            <a:off x="3209924" y="6660366"/>
            <a:ext cx="1600201" cy="1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/>
          <p:cNvCxnSpPr/>
          <p:nvPr/>
        </p:nvCxnSpPr>
        <p:spPr>
          <a:xfrm flipH="1">
            <a:off x="1875233" y="6607953"/>
            <a:ext cx="23371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63452" y="6607953"/>
            <a:ext cx="5466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99160" y="6607953"/>
            <a:ext cx="0" cy="104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4150518" y="6607953"/>
            <a:ext cx="212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829737" y="6448425"/>
            <a:ext cx="0" cy="15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03004" y="871487"/>
            <a:ext cx="1826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390" y="56149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My_free():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22" y="31130"/>
            <a:ext cx="8134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50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78"/>
            <a:ext cx="12192000" cy="6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8" y="0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My_realloc():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860" y="315799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My_calloc():</a:t>
            </a:r>
            <a:endParaRPr lang="en-US" dirty="0"/>
          </a:p>
        </p:txBody>
      </p:sp>
      <p:pic>
        <p:nvPicPr>
          <p:cNvPr id="1026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99" y="-16429"/>
            <a:ext cx="9064625" cy="68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293141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Doubly liked list consists of four function: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Insert node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 node().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Merge nodes().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Sbrk down().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University of Cincinnati&amp;#39;s Novel Program Tackles Lack of Regional IT Talent  | The University Network">
            <a:extLst>
              <a:ext uri="{FF2B5EF4-FFF2-40B4-BE49-F238E27FC236}">
                <a16:creationId xmlns="" xmlns:a16="http://schemas.microsoft.com/office/drawing/2014/main" xmlns:lc="http://schemas.openxmlformats.org/drawingml/2006/lockedCanvas" id="{CB43A147-7E77-4F40-A5B4-B71704DF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812286"/>
            <a:ext cx="4810125" cy="31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8034" y="229254"/>
            <a:ext cx="13716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append node():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196920"/>
            <a:ext cx="13716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Insert beginning </a:t>
            </a:r>
            <a:r>
              <a:rPr lang="en-US" dirty="0"/>
              <a:t>():</a:t>
            </a:r>
          </a:p>
        </p:txBody>
      </p:sp>
      <p:pic>
        <p:nvPicPr>
          <p:cNvPr id="5122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70" y="752474"/>
            <a:ext cx="4333875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6" y="849337"/>
            <a:ext cx="4963886" cy="59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2075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Insert node():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89952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Split node():</a:t>
            </a:r>
            <a:endParaRPr lang="en-US" dirty="0"/>
          </a:p>
        </p:txBody>
      </p:sp>
      <p:pic>
        <p:nvPicPr>
          <p:cNvPr id="3074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23" y="1156994"/>
            <a:ext cx="6735477" cy="45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6994"/>
            <a:ext cx="5544787" cy="55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1" y="589952"/>
            <a:ext cx="1556084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Merge nodes():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6168" y="589951"/>
            <a:ext cx="13716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Sbrk down():</a:t>
            </a:r>
            <a:endParaRPr lang="en-US" dirty="0"/>
          </a:p>
        </p:txBody>
      </p:sp>
      <p:pic>
        <p:nvPicPr>
          <p:cNvPr id="4098" name="Picture 2" descr="Plant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1046776"/>
            <a:ext cx="7531100" cy="47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6776"/>
            <a:ext cx="4612607" cy="58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" y="-8968"/>
            <a:ext cx="3818316" cy="6900306"/>
          </a:xfrm>
          <a:custGeom>
            <a:avLst/>
            <a:gdLst/>
            <a:ahLst/>
            <a:cxnLst/>
            <a:rect l="l" t="t" r="r" b="b"/>
            <a:pathLst>
              <a:path w="3818316" h="6863976" extrusionOk="0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11810" y="714376"/>
            <a:ext cx="2483877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ExtraBold"/>
              <a:buNone/>
            </a:pPr>
            <a:r>
              <a:rPr lang="en-US" sz="4000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Outline</a:t>
            </a:r>
            <a:endParaRPr sz="7200" dirty="0"/>
          </a:p>
        </p:txBody>
      </p:sp>
      <p:cxnSp>
        <p:nvCxnSpPr>
          <p:cNvPr id="107" name="Google Shape;107;p2"/>
          <p:cNvCxnSpPr/>
          <p:nvPr/>
        </p:nvCxnSpPr>
        <p:spPr>
          <a:xfrm>
            <a:off x="0" y="2759626"/>
            <a:ext cx="3484283" cy="4095382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2"/>
          <p:cNvCxnSpPr/>
          <p:nvPr/>
        </p:nvCxnSpPr>
        <p:spPr>
          <a:xfrm rot="10800000">
            <a:off x="0" y="5259294"/>
            <a:ext cx="4748213" cy="159571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4145289" y="810707"/>
            <a:ext cx="7789047" cy="5524107"/>
            <a:chOff x="-48744" y="640"/>
            <a:chExt cx="7473144" cy="5244274"/>
          </a:xfrm>
        </p:grpSpPr>
        <p:cxnSp>
          <p:nvCxnSpPr>
            <p:cNvPr id="111" name="Google Shape;111;p2"/>
            <p:cNvCxnSpPr/>
            <p:nvPr/>
          </p:nvCxnSpPr>
          <p:spPr>
            <a:xfrm>
              <a:off x="0" y="640"/>
              <a:ext cx="7424400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2" name="Google Shape;112;p2"/>
            <p:cNvSpPr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13" name="Google Shape;113;p2"/>
            <p:cNvCxnSpPr/>
            <p:nvPr/>
          </p:nvCxnSpPr>
          <p:spPr>
            <a:xfrm>
              <a:off x="0" y="1049509"/>
              <a:ext cx="7424400" cy="0"/>
            </a:xfrm>
            <a:prstGeom prst="straightConnector1">
              <a:avLst/>
            </a:prstGeom>
            <a:solidFill>
              <a:srgbClr val="A5772E"/>
            </a:solidFill>
            <a:ln w="12700" cap="flat" cmpd="sng">
              <a:solidFill>
                <a:srgbClr val="A5772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4" name="Google Shape;114;p2"/>
            <p:cNvSpPr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1049509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2. Design of HMM</a:t>
              </a:r>
              <a:endParaRPr sz="32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6" name="Google Shape;116;p2"/>
            <p:cNvCxnSpPr/>
            <p:nvPr/>
          </p:nvCxnSpPr>
          <p:spPr>
            <a:xfrm>
              <a:off x="0" y="2098377"/>
              <a:ext cx="7424400" cy="0"/>
            </a:xfrm>
            <a:prstGeom prst="straightConnector1">
              <a:avLst/>
            </a:prstGeom>
            <a:solidFill>
              <a:srgbClr val="0D577C"/>
            </a:solidFill>
            <a:ln w="12700" cap="flat" cmpd="sng">
              <a:solidFill>
                <a:srgbClr val="0D577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" name="Google Shape;117;p2"/>
            <p:cNvSpPr/>
            <p:nvPr/>
          </p:nvSpPr>
          <p:spPr>
            <a:xfrm>
              <a:off x="0" y="2098377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-48744" y="209560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21900" rIns="121900" bIns="12190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r>
                <a:rPr lang="en-US" sz="32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3. </a:t>
              </a: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Flowchart &amp;</a:t>
              </a:r>
              <a:r>
                <a:rPr lang="en-GB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Implementation</a:t>
              </a:r>
            </a:p>
            <a:p>
              <a:pPr lvl="0">
                <a:lnSpc>
                  <a:spcPct val="90000"/>
                </a:lnSpc>
                <a:buClr>
                  <a:schemeClr val="dk1"/>
                </a:buClr>
                <a:buSzPts val="3200"/>
              </a:pP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19" name="Google Shape;119;p2"/>
            <p:cNvCxnSpPr/>
            <p:nvPr/>
          </p:nvCxnSpPr>
          <p:spPr>
            <a:xfrm>
              <a:off x="0" y="3147246"/>
              <a:ext cx="7424400" cy="0"/>
            </a:xfrm>
            <a:prstGeom prst="straightConnector1">
              <a:avLst/>
            </a:prstGeom>
            <a:solidFill>
              <a:srgbClr val="CB836D"/>
            </a:solidFill>
            <a:ln w="12700" cap="flat" cmpd="sng">
              <a:solidFill>
                <a:srgbClr val="CB836D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2"/>
            <p:cNvSpPr/>
            <p:nvPr/>
          </p:nvSpPr>
          <p:spPr>
            <a:xfrm>
              <a:off x="0" y="3147246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0" y="3154861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endParaRPr sz="28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122" name="Google Shape;122;p2"/>
            <p:cNvCxnSpPr/>
            <p:nvPr/>
          </p:nvCxnSpPr>
          <p:spPr>
            <a:xfrm>
              <a:off x="0" y="4196114"/>
              <a:ext cx="7424400" cy="0"/>
            </a:xfrm>
            <a:prstGeom prst="straightConnector1">
              <a:avLst/>
            </a:prstGeom>
            <a:solidFill>
              <a:srgbClr val="937378"/>
            </a:solidFill>
            <a:ln w="12700" cap="flat" cmpd="sng">
              <a:solidFill>
                <a:srgbClr val="93737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3" name="Google Shape;123;p2"/>
            <p:cNvSpPr/>
            <p:nvPr/>
          </p:nvSpPr>
          <p:spPr>
            <a:xfrm>
              <a:off x="0" y="4196114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640"/>
              <a:ext cx="74244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 Light"/>
                <a:buNone/>
              </a:pPr>
              <a:r>
                <a:rPr lang="en-US" sz="3200" dirty="0" smtClean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1. Intro to Heap Memory Manger </a:t>
              </a:r>
              <a:endParaRPr lang="en-GB" sz="3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4535385" y="839951"/>
            <a:ext cx="6743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endParaRPr sz="3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" name="Google Shape;116;p2"/>
          <p:cNvCxnSpPr/>
          <p:nvPr/>
        </p:nvCxnSpPr>
        <p:spPr>
          <a:xfrm>
            <a:off x="4196093" y="4122224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16;p2"/>
          <p:cNvCxnSpPr/>
          <p:nvPr/>
        </p:nvCxnSpPr>
        <p:spPr>
          <a:xfrm>
            <a:off x="4196093" y="5240806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116;p2"/>
          <p:cNvCxnSpPr/>
          <p:nvPr/>
        </p:nvCxnSpPr>
        <p:spPr>
          <a:xfrm>
            <a:off x="4196093" y="1915471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116;p2"/>
          <p:cNvCxnSpPr/>
          <p:nvPr/>
        </p:nvCxnSpPr>
        <p:spPr>
          <a:xfrm>
            <a:off x="4196093" y="810707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116;p2"/>
          <p:cNvCxnSpPr/>
          <p:nvPr/>
        </p:nvCxnSpPr>
        <p:spPr>
          <a:xfrm>
            <a:off x="4196092" y="3017460"/>
            <a:ext cx="7738243" cy="0"/>
          </a:xfrm>
          <a:prstGeom prst="straightConnector1">
            <a:avLst/>
          </a:prstGeom>
          <a:solidFill>
            <a:srgbClr val="0D577C"/>
          </a:solidFill>
          <a:ln w="12700" cap="flat" cmpd="sng">
            <a:solidFill>
              <a:srgbClr val="0D57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115;p2"/>
          <p:cNvSpPr txBox="1"/>
          <p:nvPr/>
        </p:nvSpPr>
        <p:spPr>
          <a:xfrm>
            <a:off x="4196093" y="5391718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Light"/>
              <a:buNone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Make file</a:t>
            </a:r>
            <a:endParaRPr sz="32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" name="Google Shape;118;p2"/>
          <p:cNvSpPr txBox="1"/>
          <p:nvPr/>
        </p:nvSpPr>
        <p:spPr>
          <a:xfrm>
            <a:off x="4196091" y="4156074"/>
            <a:ext cx="7738243" cy="110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21900" rIns="121900" bIns="1219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3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Testing</a:t>
            </a:r>
            <a:endParaRPr lang="en-GB" sz="3200" dirty="0" smtClean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3200"/>
            </a:pPr>
            <a:endParaRPr lang="en-GB" sz="3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26" grpId="0"/>
      <p:bldP spid="34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1" y="3113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1" y="-597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172997" y="276562"/>
            <a:ext cx="11931020" cy="640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GB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i="0" dirty="0">
                <a:latin typeface="Arial" panose="020B0604020202020204" pitchFamily="34" charset="0"/>
              </a:rPr>
              <a:t/>
            </a:r>
            <a:br>
              <a:rPr lang="en-GB" i="0" dirty="0">
                <a:latin typeface="Arial" panose="020B060402020202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            </a:t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2E94E66-3378-FAF8-8856-AEDA9ED26BAD}"/>
              </a:ext>
            </a:extLst>
          </p:cNvPr>
          <p:cNvSpPr txBox="1"/>
          <p:nvPr/>
        </p:nvSpPr>
        <p:spPr>
          <a:xfrm>
            <a:off x="1363134" y="5714773"/>
            <a:ext cx="991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For source </a:t>
            </a:r>
            <a:r>
              <a:rPr lang="en-US" sz="2800" dirty="0" smtClean="0"/>
              <a:t>c</a:t>
            </a:r>
            <a:r>
              <a:rPr lang="en-GB" sz="2800" dirty="0" smtClean="0"/>
              <a:t>ode:</a:t>
            </a:r>
            <a:endParaRPr lang="en-GB" sz="2800" dirty="0"/>
          </a:p>
        </p:txBody>
      </p:sp>
      <p:sp>
        <p:nvSpPr>
          <p:cNvPr id="12" name="Arrow: Bent-Up 11">
            <a:extLst>
              <a:ext uri="{FF2B5EF4-FFF2-40B4-BE49-F238E27FC236}">
                <a16:creationId xmlns="" xmlns:a16="http://schemas.microsoft.com/office/drawing/2014/main" id="{EAB67634-A9C1-750A-C75A-F3D41CEB295B}"/>
              </a:ext>
            </a:extLst>
          </p:cNvPr>
          <p:cNvSpPr/>
          <p:nvPr/>
        </p:nvSpPr>
        <p:spPr>
          <a:xfrm>
            <a:off x="4480041" y="5373028"/>
            <a:ext cx="6705825" cy="758632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09" y="2006293"/>
            <a:ext cx="5266267" cy="3194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65" y="2484486"/>
            <a:ext cx="2095501" cy="27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3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30366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065" y="484272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4- Testing</a:t>
            </a:r>
            <a: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b="1" i="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4098" name="Picture 2" descr="E:\01_STMicroelectronics Training\02_Advanced System Programming under Linux (read book   The Linux Programming Interface)\01_Lec Notes\Session 5\Ass HMM\My project\Pres\Screenshots\Screenshot from 2024-05-04 12-46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t="7693" r="36768" b="4400"/>
          <a:stretch/>
        </p:blipFill>
        <p:spPr bwMode="auto">
          <a:xfrm>
            <a:off x="5857877" y="2"/>
            <a:ext cx="6334124" cy="66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76290" y="1627272"/>
            <a:ext cx="5591175" cy="26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Font typeface="Arial"/>
              <a:buNone/>
            </a:pPr>
            <a:r>
              <a:rPr lang="en-US" sz="2800" b="1" dirty="0" smtClean="0"/>
              <a:t>First: </a:t>
            </a:r>
          </a:p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/>
                </a:solidFill>
              </a:rPr>
              <a:t>test</a:t>
            </a:r>
            <a:r>
              <a:rPr lang="en-US" dirty="0" smtClean="0"/>
              <a:t> to </a:t>
            </a:r>
            <a:r>
              <a:rPr lang="en-US" dirty="0"/>
              <a:t>verifying allocating </a:t>
            </a:r>
            <a:r>
              <a:rPr lang="en-US" dirty="0" smtClean="0"/>
              <a:t>and freeing memory</a:t>
            </a:r>
            <a:endParaRPr lang="en-US" dirty="0"/>
          </a:p>
          <a:p>
            <a:r>
              <a:rPr lang="en-US" dirty="0" smtClean="0"/>
              <a:t>Print current program break to verify that it moves correctly.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06680" indent="0">
              <a:buFont typeface="Arial"/>
              <a:buNone/>
            </a:pPr>
            <a:endParaRPr lang="en-US" b="1" dirty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94348" y="1640586"/>
            <a:ext cx="6003759" cy="4024424"/>
          </a:xfrm>
        </p:spPr>
        <p:txBody>
          <a:bodyPr>
            <a:normAutofit/>
          </a:bodyPr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Second:</a:t>
            </a:r>
            <a:r>
              <a:rPr lang="en-US" sz="2800" b="1" dirty="0" smtClean="0"/>
              <a:t>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Strong test to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verifying all project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(tow function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malloc,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free).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test generate randomized variables of values to of size to allocate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and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free.</a:t>
            </a:r>
          </a:p>
          <a:p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script do this operation for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1000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000 times of allocating and max size 10000 bytes (can be changed), this test success. </a:t>
            </a:r>
          </a:p>
          <a:p>
            <a:pPr marL="10668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"/>
          <a:stretch/>
        </p:blipFill>
        <p:spPr>
          <a:xfrm>
            <a:off x="7396706" y="16042"/>
            <a:ext cx="4795295" cy="67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3;p3"/>
          <p:cNvSpPr/>
          <p:nvPr/>
        </p:nvSpPr>
        <p:spPr>
          <a:xfrm rot="10800000">
            <a:off x="1" y="-8020"/>
            <a:ext cx="5108148" cy="688259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7"/>
          <a:stretch/>
        </p:blipFill>
        <p:spPr>
          <a:xfrm>
            <a:off x="7324726" y="0"/>
            <a:ext cx="4869695" cy="6858000"/>
          </a:xfrm>
          <a:prstGeom prst="rect">
            <a:avLst/>
          </a:prstGeom>
        </p:spPr>
      </p:pic>
      <p:pic>
        <p:nvPicPr>
          <p:cNvPr id="5" name="Picture 2" descr="E:\01_STMicroelectronics Training\02_Advanced System Programming under Linux (read book   The Linux Programming Interface)\01_Lec Notes\Session 5\Ass HMM\My project\Pres\Screenshots\Screenshot from 2024-05-04 12-19-4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6" r="60065"/>
          <a:stretch/>
        </p:blipFill>
        <p:spPr bwMode="auto">
          <a:xfrm>
            <a:off x="6562726" y="0"/>
            <a:ext cx="563169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 txBox="1">
            <a:spLocks noGrp="1"/>
          </p:cNvSpPr>
          <p:nvPr>
            <p:ph idx="1"/>
          </p:nvPr>
        </p:nvSpPr>
        <p:spPr>
          <a:xfrm>
            <a:off x="784560" y="1672670"/>
            <a:ext cx="6267451" cy="41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Third: </a:t>
            </a:r>
          </a:p>
          <a:p>
            <a:r>
              <a:rPr lang="en-US" dirty="0"/>
              <a:t>Test strong </a:t>
            </a:r>
            <a:r>
              <a:rPr lang="en-US" dirty="0" smtClean="0"/>
              <a:t>to </a:t>
            </a:r>
            <a:r>
              <a:rPr lang="en-US" dirty="0"/>
              <a:t>verifying </a:t>
            </a:r>
            <a:r>
              <a:rPr lang="en-US" dirty="0" smtClean="0"/>
              <a:t>all project (four function: malloc, free, calloc, realloc).</a:t>
            </a:r>
            <a:endParaRPr lang="en-US" dirty="0"/>
          </a:p>
          <a:p>
            <a:r>
              <a:rPr lang="en-US" dirty="0" smtClean="0"/>
              <a:t>This test generate randomized variables of values to of size to allocate, reallocate and free.</a:t>
            </a:r>
          </a:p>
          <a:p>
            <a:r>
              <a:rPr lang="en-US" dirty="0"/>
              <a:t>T</a:t>
            </a:r>
            <a:r>
              <a:rPr lang="en-US" dirty="0" smtClean="0"/>
              <a:t>his script do this operation for 100 000 times of allocating and max size 10000 bytes </a:t>
            </a:r>
            <a:r>
              <a:rPr lang="en-US" dirty="0"/>
              <a:t>(</a:t>
            </a:r>
            <a:r>
              <a:rPr lang="en-US" dirty="0" smtClean="0"/>
              <a:t>can be changed), this test success. </a:t>
            </a:r>
            <a:endParaRPr lang="en-US" b="1" dirty="0" smtClean="0"/>
          </a:p>
          <a:p>
            <a:pPr marL="106680" indent="0">
              <a:buFont typeface="Arial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1026" name="Picture 2" descr="E:\01_STMicroelectronics Training\02_Advanced System Programming under Linux (read book   The Linux Programming Interface)\01_Lec Notes\Session 5\Ass HMM\My project\Pres\Screenshots\Screenshot from 2024-05-04 13-43-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32" y="158734"/>
            <a:ext cx="5855368" cy="65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 noGrp="1"/>
          </p:cNvSpPr>
          <p:nvPr>
            <p:ph idx="1"/>
          </p:nvPr>
        </p:nvSpPr>
        <p:spPr>
          <a:xfrm>
            <a:off x="990600" y="1914306"/>
            <a:ext cx="4961021" cy="341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sz="2800" b="1" dirty="0" smtClean="0"/>
              <a:t>Fourth: </a:t>
            </a:r>
          </a:p>
          <a:p>
            <a:r>
              <a:rPr lang="en-US" dirty="0" smtClean="0"/>
              <a:t>This test </a:t>
            </a:r>
            <a:r>
              <a:rPr lang="en-US" dirty="0"/>
              <a:t>to verifying allocating </a:t>
            </a:r>
            <a:r>
              <a:rPr lang="en-US" dirty="0" smtClean="0"/>
              <a:t>and freeing memory not causes leak of memory by using Valgired program</a:t>
            </a:r>
            <a:endParaRPr lang="en-US" dirty="0"/>
          </a:p>
          <a:p>
            <a:r>
              <a:rPr lang="en-US" dirty="0" smtClean="0"/>
              <a:t>Print if there are memory leak.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52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3;p3"/>
          <p:cNvSpPr/>
          <p:nvPr/>
        </p:nvSpPr>
        <p:spPr>
          <a:xfrm rot="10800000">
            <a:off x="1" y="-52008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143001" y="2001533"/>
            <a:ext cx="4158916" cy="4024424"/>
          </a:xfrm>
        </p:spPr>
        <p:txBody>
          <a:bodyPr/>
          <a:lstStyle/>
          <a:p>
            <a:pPr marL="106680" indent="0">
              <a:buNone/>
            </a:pPr>
            <a:r>
              <a:rPr lang="en-US" sz="2800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Fifth</a:t>
            </a:r>
            <a:r>
              <a:rPr lang="en-US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: </a:t>
            </a:r>
            <a:endParaRPr lang="en-US" dirty="0" smtClean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This test is replacing </a:t>
            </a:r>
            <a:r>
              <a:rPr lang="en-US" sz="2400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my library with </a:t>
            </a:r>
            <a:r>
              <a:rPr lang="en-US" sz="2400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glibc and run some commands based on my library such as: ls, echo.</a:t>
            </a:r>
            <a:endParaRPr lang="en-US" sz="2400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5122" name="Picture 2" descr="E:\01_STMicroelectronics Training\02_Advanced System Programming under Linux (read book   The Linux Programming Interface)\01_Lec Notes\Session 5\Ass HMM\My project\Pres\Screenshots\Screenshot from 2024-05-04 13-00-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01" y="376989"/>
            <a:ext cx="6755300" cy="56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-44207" y="947648"/>
            <a:ext cx="11008987" cy="59103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/>
            </a:r>
            <a:br>
              <a:rPr lang="ar-EG" dirty="0">
                <a:cs typeface="Calibri" panose="020F0502020204030204" pitchFamily="34" charset="0"/>
              </a:rPr>
            </a:b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5D1814E-E64A-4EA4-9621-424DE102FF14}"/>
              </a:ext>
            </a:extLst>
          </p:cNvPr>
          <p:cNvGrpSpPr/>
          <p:nvPr/>
        </p:nvGrpSpPr>
        <p:grpSpPr>
          <a:xfrm>
            <a:off x="998385" y="1802617"/>
            <a:ext cx="7105199" cy="4030164"/>
            <a:chOff x="641910" y="1413388"/>
            <a:chExt cx="11265001" cy="5398088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B3B649A-6A72-492F-B685-1628118D572E}"/>
                </a:ext>
              </a:extLst>
            </p:cNvPr>
            <p:cNvGrpSpPr/>
            <p:nvPr/>
          </p:nvGrpSpPr>
          <p:grpSpPr>
            <a:xfrm>
              <a:off x="641910" y="1413388"/>
              <a:ext cx="6184776" cy="5188177"/>
              <a:chOff x="3122063" y="1012555"/>
              <a:chExt cx="6184776" cy="518817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0601A2B5-2ABF-4549-A2E3-6DA56172E524}"/>
                  </a:ext>
                </a:extLst>
              </p:cNvPr>
              <p:cNvGrpSpPr/>
              <p:nvPr/>
            </p:nvGrpSpPr>
            <p:grpSpPr>
              <a:xfrm>
                <a:off x="3122063" y="1012555"/>
                <a:ext cx="6184776" cy="5188177"/>
                <a:chOff x="904956" y="2489200"/>
                <a:chExt cx="4693260" cy="3937000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DD870FD7-AF72-4E66-995A-7CC1B704E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4956" y="2489200"/>
                  <a:ext cx="4693260" cy="3937000"/>
                </a:xfrm>
                <a:prstGeom prst="rect">
                  <a:avLst/>
                </a:prstGeom>
              </p:spPr>
            </p:pic>
            <p:sp>
              <p:nvSpPr>
                <p:cNvPr id="32" name="Rectangle: Rounded Corners 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F86F0603-E721-4620-B425-4DCAE81315E5}"/>
                    </a:ext>
                  </a:extLst>
                </p:cNvPr>
                <p:cNvSpPr/>
                <p:nvPr/>
              </p:nvSpPr>
              <p:spPr>
                <a:xfrm>
                  <a:off x="2032386" y="5441315"/>
                  <a:ext cx="2438400" cy="584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Segoe UI" panose="020B0502040204020203" pitchFamily="34" charset="0"/>
                    </a:rPr>
                    <a:t>Program</a:t>
                  </a:r>
                  <a:endParaRPr kumimoji="0" lang="en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30" name="Picture 29" descr="University of Cincinnati&amp;#39;s Novel Program Tackles Lack of Regional IT Talent  | The University Network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CB43A147-7E77-4F40-A5B4-B71704DFA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0363" y="1253842"/>
                <a:ext cx="5873533" cy="323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F1F6B3A-6103-4043-8957-343A54B4D32B}"/>
                </a:ext>
              </a:extLst>
            </p:cNvPr>
            <p:cNvGrpSpPr/>
            <p:nvPr/>
          </p:nvGrpSpPr>
          <p:grpSpPr>
            <a:xfrm>
              <a:off x="7188034" y="1526123"/>
              <a:ext cx="4718877" cy="1166207"/>
              <a:chOff x="6924986" y="2710839"/>
              <a:chExt cx="4718877" cy="11662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D7206094-E48E-4C96-9BC0-B90EFE826C82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75722A76-1094-4F60-A897-1C88ACFAA0C7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8519F0E-ED3C-4C7F-9900-B5C39749CA62}"/>
                    </a:ext>
                  </a:extLst>
                </p:cNvPr>
                <p:cNvSpPr/>
                <p:nvPr/>
              </p:nvSpPr>
              <p:spPr>
                <a:xfrm>
                  <a:off x="7106668" y="1305279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1BE9CD3-4A57-4624-9635-4E477BD2622F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TextBox 1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96D731B1-A666-4475-8297-2D39AC361E83}"/>
                  </a:ext>
                </a:extLst>
              </p:cNvPr>
              <p:cNvSpPr txBox="1"/>
              <p:nvPr/>
            </p:nvSpPr>
            <p:spPr>
              <a:xfrm>
                <a:off x="8245907" y="2908276"/>
                <a:ext cx="3397956" cy="96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build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Compile this library normally.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AACBC41-D2A8-4D3E-8938-4CA3350EF3DA}"/>
                </a:ext>
              </a:extLst>
            </p:cNvPr>
            <p:cNvGrpSpPr/>
            <p:nvPr/>
          </p:nvGrpSpPr>
          <p:grpSpPr>
            <a:xfrm>
              <a:off x="7188034" y="3297127"/>
              <a:ext cx="4718877" cy="1454777"/>
              <a:chOff x="6924986" y="2710839"/>
              <a:chExt cx="4718877" cy="145477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D5C4C9B4-EA57-441D-B758-DF01F0F905B5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5A09DF9C-EA79-4BCC-B347-F72D0BC6EC5B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8E66BD34-B215-4D85-B7C9-1DD64EAD3799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E3E373C5-B602-4886-84F6-3233DE13588D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9C99C1BE-B773-44A0-BA6B-94870DCB8392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25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Static library</a:t>
                </a:r>
                <a:endParaRPr lang="en-US" sz="1400" b="1" dirty="0">
                  <a:solidFill>
                    <a:schemeClr val="tx2">
                      <a:lumMod val="75000"/>
                    </a:schemeClr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.static library </a:t>
                </a:r>
                <a:r>
                  <a:rPr lang="en-GB" sz="1400" dirty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using this make file by run: make static </a:t>
                </a: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0CA35D7A-82F2-4448-B3B7-8FD8C74B7213}"/>
                </a:ext>
              </a:extLst>
            </p:cNvPr>
            <p:cNvGrpSpPr/>
            <p:nvPr/>
          </p:nvGrpSpPr>
          <p:grpSpPr>
            <a:xfrm>
              <a:off x="7188034" y="5068130"/>
              <a:ext cx="4718877" cy="1743346"/>
              <a:chOff x="6924986" y="2710839"/>
              <a:chExt cx="4718877" cy="17433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851CC737-CB1C-4223-8B91-AD18A6676B61}"/>
                  </a:ext>
                </a:extLst>
              </p:cNvPr>
              <p:cNvGrpSpPr/>
              <p:nvPr/>
            </p:nvGrpSpPr>
            <p:grpSpPr>
              <a:xfrm>
                <a:off x="6924986" y="2710839"/>
                <a:ext cx="1118148" cy="1118148"/>
                <a:chOff x="6990429" y="1189044"/>
                <a:chExt cx="1225724" cy="122572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788D4245-0AE1-4AA4-B084-6905D4504CF6}"/>
                    </a:ext>
                  </a:extLst>
                </p:cNvPr>
                <p:cNvSpPr/>
                <p:nvPr/>
              </p:nvSpPr>
              <p:spPr>
                <a:xfrm>
                  <a:off x="6990429" y="1189044"/>
                  <a:ext cx="1225724" cy="122572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B6753587-CF80-42C6-932F-747C91E57B6F}"/>
                    </a:ext>
                  </a:extLst>
                </p:cNvPr>
                <p:cNvSpPr/>
                <p:nvPr/>
              </p:nvSpPr>
              <p:spPr>
                <a:xfrm>
                  <a:off x="7106665" y="1305280"/>
                  <a:ext cx="993252" cy="99325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="" xmlns:a16="http://schemas.microsoft.com/office/drawing/2014/main" xmlns:lc="http://schemas.openxmlformats.org/drawingml/2006/lockedCanvas" id="{3802D516-DBAB-439F-A236-4A0AE7B9B67B}"/>
                    </a:ext>
                  </a:extLst>
                </p:cNvPr>
                <p:cNvSpPr/>
                <p:nvPr/>
              </p:nvSpPr>
              <p:spPr>
                <a:xfrm>
                  <a:off x="7207061" y="1405676"/>
                  <a:ext cx="792461" cy="79246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25">
                <a:extLst>
                  <a:ext uri="{FF2B5EF4-FFF2-40B4-BE49-F238E27FC236}">
                    <a16:creationId xmlns="" xmlns:a16="http://schemas.microsoft.com/office/drawing/2014/main" xmlns:lc="http://schemas.openxmlformats.org/drawingml/2006/lockedCanvas" id="{A4B69855-2DD3-4918-B767-838F8C663A61}"/>
                  </a:ext>
                </a:extLst>
              </p:cNvPr>
              <p:cNvSpPr txBox="1"/>
              <p:nvPr/>
            </p:nvSpPr>
            <p:spPr>
              <a:xfrm>
                <a:off x="8245908" y="2908276"/>
                <a:ext cx="3397955" cy="1545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400" b="1" dirty="0" smtClean="0">
                    <a:solidFill>
                      <a:schemeClr val="tx2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Shared library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1400" dirty="0" smtClean="0">
                    <a:solidFill>
                      <a:schemeClr val="tx2">
                        <a:lumMod val="75000"/>
                      </a:schemeClr>
                    </a:solidFill>
                    <a:latin typeface="Georgia Pro Light" panose="02040302050405020303" pitchFamily="18" charset="0"/>
                  </a:rPr>
                  <a:t>Make my library compiled as .shared library using this make file by run: make dynamic.</a:t>
                </a:r>
                <a:endParaRPr lang="en-US" sz="1400" dirty="0">
                  <a:solidFill>
                    <a:schemeClr val="tx2">
                      <a:lumMod val="75000"/>
                    </a:schemeClr>
                  </a:solidFill>
                  <a:latin typeface="Georgia Pro Light" panose="02040302050405020303" pitchFamily="18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" r="38449"/>
          <a:stretch/>
        </p:blipFill>
        <p:spPr>
          <a:xfrm>
            <a:off x="8173573" y="415256"/>
            <a:ext cx="4018428" cy="6235933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998385" y="443331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"/>
              <a:buNone/>
              <a:defRPr sz="4400" b="0" i="1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5-</a:t>
            </a:r>
            <a:r>
              <a:rPr lang="en-GB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Make file</a:t>
            </a:r>
            <a:br>
              <a:rPr lang="en-GB" b="1" i="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US" b="1" dirty="0"/>
          </a:p>
        </p:txBody>
      </p:sp>
      <p:pic>
        <p:nvPicPr>
          <p:cNvPr id="10242" name="Picture 2" descr="https://icon-library.com/images/sharing-icon-png/sharing-icon-png-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35351" y="4785768"/>
            <a:ext cx="325688" cy="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icon-library.com/images/icon-for-software/icon-for-software-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0" y="2150301"/>
            <a:ext cx="307767" cy="3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4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8" descr="https://seekicon.com/free-icon-download/archive_15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4" name="Picture 10" descr="https://png.pngtree.com/png-vector/20190331/ourlarge/pngtree-file-archive-icon-with-line-style-vector-illustration-png-image_87675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1" t="24861" r="24457" b="24960"/>
          <a:stretch/>
        </p:blipFill>
        <p:spPr bwMode="auto">
          <a:xfrm>
            <a:off x="5356147" y="3533222"/>
            <a:ext cx="266171" cy="26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2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3"/>
          <p:cNvCxnSpPr/>
          <p:nvPr/>
        </p:nvCxnSpPr>
        <p:spPr>
          <a:xfrm flipH="1">
            <a:off x="1" y="0"/>
            <a:ext cx="3119719" cy="6858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3"/>
          <p:cNvCxnSpPr/>
          <p:nvPr/>
        </p:nvCxnSpPr>
        <p:spPr>
          <a:xfrm flipH="1">
            <a:off x="0" y="2"/>
            <a:ext cx="903768" cy="65436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3"/>
          <p:cNvCxnSpPr/>
          <p:nvPr/>
        </p:nvCxnSpPr>
        <p:spPr>
          <a:xfrm rot="10800000">
            <a:off x="-42863" y="5791202"/>
            <a:ext cx="6286501" cy="106680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13"/>
          <p:cNvCxnSpPr/>
          <p:nvPr/>
        </p:nvCxnSpPr>
        <p:spPr>
          <a:xfrm flipH="1">
            <a:off x="8462965" y="5848350"/>
            <a:ext cx="3729036" cy="100965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p13"/>
          <p:cNvCxnSpPr/>
          <p:nvPr/>
        </p:nvCxnSpPr>
        <p:spPr>
          <a:xfrm flipH="1">
            <a:off x="11543157" y="1647827"/>
            <a:ext cx="648843" cy="52101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p13"/>
          <p:cNvCxnSpPr/>
          <p:nvPr/>
        </p:nvCxnSpPr>
        <p:spPr>
          <a:xfrm rot="10800000">
            <a:off x="10781554" y="0"/>
            <a:ext cx="1410447" cy="425834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13"/>
          <p:cNvCxnSpPr/>
          <p:nvPr/>
        </p:nvCxnSpPr>
        <p:spPr>
          <a:xfrm rot="10800000">
            <a:off x="6529389" y="-4762"/>
            <a:ext cx="5662612" cy="931975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0" y="2007704"/>
            <a:ext cx="12192000" cy="48502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1902493" y="481280"/>
            <a:ext cx="8320095" cy="353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Montserrat Medium"/>
              <a:buNone/>
            </a:pP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sz="6600" i="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6600" i="0" dirty="0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 dirty="0"/>
          </a:p>
        </p:txBody>
      </p:sp>
      <p:cxnSp>
        <p:nvCxnSpPr>
          <p:cNvPr id="232" name="Google Shape;232;p13"/>
          <p:cNvCxnSpPr/>
          <p:nvPr/>
        </p:nvCxnSpPr>
        <p:spPr>
          <a:xfrm flipH="1">
            <a:off x="-17931" y="0"/>
            <a:ext cx="2856752" cy="110114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13"/>
          <p:cNvCxnSpPr/>
          <p:nvPr/>
        </p:nvCxnSpPr>
        <p:spPr>
          <a:xfrm flipH="1">
            <a:off x="-3" y="0"/>
            <a:ext cx="2342779" cy="6398878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" name="Google Shape;234;p13"/>
          <p:cNvCxnSpPr/>
          <p:nvPr/>
        </p:nvCxnSpPr>
        <p:spPr>
          <a:xfrm flipH="1">
            <a:off x="0" y="2"/>
            <a:ext cx="8522451" cy="1242811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13"/>
          <p:cNvCxnSpPr/>
          <p:nvPr/>
        </p:nvCxnSpPr>
        <p:spPr>
          <a:xfrm rot="10800000">
            <a:off x="-3" y="4029740"/>
            <a:ext cx="2610296" cy="2865474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3"/>
          <p:cNvCxnSpPr/>
          <p:nvPr/>
        </p:nvCxnSpPr>
        <p:spPr>
          <a:xfrm flipH="1">
            <a:off x="10425225" y="494416"/>
            <a:ext cx="1766777" cy="6269589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" name="Google Shape;237;p13"/>
          <p:cNvCxnSpPr/>
          <p:nvPr/>
        </p:nvCxnSpPr>
        <p:spPr>
          <a:xfrm rot="10800000">
            <a:off x="10799485" y="0"/>
            <a:ext cx="1392516" cy="498667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13"/>
          <p:cNvCxnSpPr/>
          <p:nvPr/>
        </p:nvCxnSpPr>
        <p:spPr>
          <a:xfrm flipH="1">
            <a:off x="7129200" y="4432852"/>
            <a:ext cx="5062800" cy="2425200"/>
          </a:xfrm>
          <a:prstGeom prst="straightConnector1">
            <a:avLst/>
          </a:prstGeom>
          <a:noFill/>
          <a:ln w="12700" cap="flat" cmpd="sng">
            <a:solidFill>
              <a:schemeClr val="accent2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D4A8C59-B963-9841-2331-AFD12FDBED6A}"/>
              </a:ext>
            </a:extLst>
          </p:cNvPr>
          <p:cNvSpPr txBox="1"/>
          <p:nvPr/>
        </p:nvSpPr>
        <p:spPr>
          <a:xfrm>
            <a:off x="3690269" y="5655521"/>
            <a:ext cx="4208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to contact me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1F05902C-E6BD-D7EA-9153-7074CA8C5C8E}"/>
              </a:ext>
            </a:extLst>
          </p:cNvPr>
          <p:cNvSpPr/>
          <p:nvPr/>
        </p:nvSpPr>
        <p:spPr>
          <a:xfrm>
            <a:off x="6529389" y="5932869"/>
            <a:ext cx="1927276" cy="185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71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56" y="4917098"/>
            <a:ext cx="1664619" cy="166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0045" y="1386215"/>
            <a:ext cx="591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The Linux Programming Interface </a:t>
            </a:r>
          </a:p>
          <a:p>
            <a:r>
              <a:rPr lang="en-US" dirty="0" smtClean="0"/>
              <a:t>By MICHEL KERRISK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29125" y="6550196"/>
            <a:ext cx="89835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hlinkClick r:id="rId3"/>
              </a:rPr>
              <a:t>Click </a:t>
            </a:r>
            <a:r>
              <a:rPr lang="en-US" sz="1100" dirty="0" smtClean="0">
                <a:solidFill>
                  <a:srgbClr val="FF0000"/>
                </a:solidFill>
                <a:hlinkClick r:id="rId3"/>
              </a:rPr>
              <a:t>here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 rot="10800000">
            <a:off x="1" y="0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idx="1"/>
          </p:nvPr>
        </p:nvSpPr>
        <p:spPr>
          <a:xfrm>
            <a:off x="11475309" y="2586681"/>
            <a:ext cx="403655" cy="40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3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/>
            </a:r>
            <a:b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C3F418-0160-EB32-CCF0-34987411AE16}"/>
              </a:ext>
            </a:extLst>
          </p:cNvPr>
          <p:cNvSpPr txBox="1"/>
          <p:nvPr/>
        </p:nvSpPr>
        <p:spPr>
          <a:xfrm>
            <a:off x="4834663" y="1370567"/>
            <a:ext cx="63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   </a:t>
            </a:r>
            <a:endParaRPr lang="en-GB" b="1" u="sng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885328" y="2664752"/>
            <a:ext cx="3721229" cy="238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Memory </a:t>
            </a:r>
            <a:r>
              <a:rPr lang="en-US" b="1" dirty="0"/>
              <a:t>layout consists of:</a:t>
            </a:r>
          </a:p>
          <a:p>
            <a:r>
              <a:rPr lang="en-US" dirty="0" smtClean="0"/>
              <a:t>Text </a:t>
            </a:r>
            <a:r>
              <a:rPr lang="en-US" dirty="0"/>
              <a:t>(read-only, sharable).</a:t>
            </a:r>
          </a:p>
          <a:p>
            <a:r>
              <a:rPr lang="en-US" dirty="0" smtClean="0"/>
              <a:t>Data</a:t>
            </a:r>
            <a:r>
              <a:rPr lang="en-US" dirty="0"/>
              <a:t>.</a:t>
            </a:r>
          </a:p>
          <a:p>
            <a:r>
              <a:rPr lang="en-US" dirty="0" smtClean="0"/>
              <a:t>BSS </a:t>
            </a:r>
            <a:r>
              <a:rPr lang="en-US" dirty="0"/>
              <a:t>(Block Started by Symbol).</a:t>
            </a:r>
          </a:p>
          <a:p>
            <a:r>
              <a:rPr lang="en-US" dirty="0" smtClean="0"/>
              <a:t>Stack.</a:t>
            </a:r>
          </a:p>
          <a:p>
            <a:r>
              <a:rPr lang="en-US" dirty="0" smtClean="0"/>
              <a:t>Heap </a:t>
            </a:r>
            <a:r>
              <a:rPr lang="en-US" dirty="0"/>
              <a:t>(Program Break) </a:t>
            </a:r>
            <a:br>
              <a:rPr lang="en-US" dirty="0"/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https://notes.shichao.io/tlpi/figure_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23" y="0"/>
            <a:ext cx="58986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4754" y="26647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6777" y="1086580"/>
            <a:ext cx="3758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Heap: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memory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allocated to each program. Memory allocated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dynamically allocated, unlike memory allocated to stacks.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4388ED7-5F8D-D531-38F3-B42FAA0BB4C4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Open Sans Light" charset="0"/>
                <a:ea typeface="Open Sans Light" charset="0"/>
                <a:cs typeface="Open Sans Light" charset="0"/>
              </a:rPr>
              <a:t>1- </a:t>
            </a:r>
            <a:r>
              <a:rPr lang="en-US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>Heap Memory Manger</a:t>
            </a:r>
            <a: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  <a:t/>
            </a:r>
            <a:br>
              <a:rPr lang="en-GB" b="1" dirty="0">
                <a:solidFill>
                  <a:schemeClr val="dk1"/>
                </a:solidFill>
                <a:latin typeface="Open Sans Light" charset="0"/>
                <a:ea typeface="Open Sans Light" charset="0"/>
                <a:cs typeface="Open Sans Light" charset="0"/>
                <a:sym typeface="Open Sans Light"/>
              </a:rPr>
            </a:br>
            <a:endParaRPr lang="en-GB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2;p4"/>
          <p:cNvSpPr/>
          <p:nvPr/>
        </p:nvSpPr>
        <p:spPr>
          <a:xfrm rot="10800000">
            <a:off x="-44209" y="0"/>
            <a:ext cx="5111087" cy="6858000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Google Shape;143;p4"/>
          <p:cNvSpPr txBox="1">
            <a:spLocks noGrp="1"/>
          </p:cNvSpPr>
          <p:nvPr>
            <p:ph type="title"/>
          </p:nvPr>
        </p:nvSpPr>
        <p:spPr>
          <a:xfrm>
            <a:off x="1110916" y="397043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2800"/>
            </a:pPr>
            <a: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  <a:t/>
            </a:r>
            <a:br>
              <a:rPr lang="en-GB" sz="3200" i="0" dirty="0" smtClean="0">
                <a:solidFill>
                  <a:schemeClr val="dk1"/>
                </a:solidFill>
                <a:latin typeface="Bahnschrift" pitchFamily="34" charset="0"/>
                <a:ea typeface="Open Sans Light"/>
                <a:cs typeface="Open Sans Light"/>
                <a:sym typeface="Open Sans Light"/>
              </a:rPr>
            </a:br>
            <a:endParaRPr sz="3200" i="0" dirty="0">
              <a:latin typeface="Bahnschrift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6958" y="998902"/>
            <a:ext cx="7359317" cy="402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Heap Memory Manger:</a:t>
            </a:r>
            <a:endParaRPr lang="en-US" b="1" dirty="0"/>
          </a:p>
          <a:p>
            <a:r>
              <a:rPr lang="en-US" dirty="0"/>
              <a:t>A heap memory manager is a component of a computer's operating system or programming language runtime that is responsible for dynamically allocating and </a:t>
            </a:r>
            <a:r>
              <a:rPr lang="en-US" dirty="0" smtClean="0"/>
              <a:t>de-allocating </a:t>
            </a:r>
            <a:r>
              <a:rPr lang="en-US" dirty="0"/>
              <a:t>memory on the heap. </a:t>
            </a: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When a program requests memory from the heap, the memory manager finds a suitable block of memory and reserves it for the program's use. The memory manager also ensures that different memory allocations do not overlap and cause </a:t>
            </a:r>
            <a:r>
              <a:rPr lang="en-US" dirty="0" smtClean="0"/>
              <a:t>conflicts by linking all data allocated and save an information about this data into table to can mange it.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 descr="what is memory management in operating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 r="63365" b="1723"/>
          <a:stretch/>
        </p:blipFill>
        <p:spPr bwMode="auto">
          <a:xfrm>
            <a:off x="8441179" y="1164486"/>
            <a:ext cx="3253516" cy="42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7" t="56523" r="17544" b="14514"/>
          <a:stretch/>
        </p:blipFill>
        <p:spPr>
          <a:xfrm>
            <a:off x="3694625" y="4733927"/>
            <a:ext cx="4746555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1" y="-17068"/>
            <a:ext cx="10289059" cy="141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1" y="-37109"/>
            <a:ext cx="5111087" cy="693221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51714F-7760-15B6-ACB1-3B3EE650B8A7}"/>
              </a:ext>
            </a:extLst>
          </p:cNvPr>
          <p:cNvSpPr txBox="1"/>
          <p:nvPr/>
        </p:nvSpPr>
        <p:spPr>
          <a:xfrm>
            <a:off x="8949977" y="2177198"/>
            <a:ext cx="1621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EBE201-3547-A088-B590-FCCC435C0E4C}"/>
              </a:ext>
            </a:extLst>
          </p:cNvPr>
          <p:cNvSpPr txBox="1"/>
          <p:nvPr/>
        </p:nvSpPr>
        <p:spPr>
          <a:xfrm>
            <a:off x="1573162" y="5302980"/>
            <a:ext cx="9045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It is a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challenge that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executes a sequence of operations in according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concepts of memory to perform in most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cenario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of 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allocating.</a:t>
            </a:r>
            <a:endParaRPr lang="en-GB" sz="24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="" xmlns:a16="http://schemas.microsoft.com/office/drawing/2014/main" id="{F0AAEF20-F51C-2137-D70B-90E9E85DAB72}"/>
              </a:ext>
            </a:extLst>
          </p:cNvPr>
          <p:cNvSpPr/>
          <p:nvPr/>
        </p:nvSpPr>
        <p:spPr>
          <a:xfrm>
            <a:off x="1121739" y="3109794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Sbrk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function. </a:t>
            </a:r>
          </a:p>
          <a:p>
            <a:pPr algn="ctr"/>
            <a:endParaRPr lang="en-GB" sz="20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093E9E4-571E-702D-3D69-91970244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647" y="637153"/>
            <a:ext cx="5111087" cy="138215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HMM Vision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E0210A2-5392-B622-8AED-D50B1E31FE2B}"/>
              </a:ext>
            </a:extLst>
          </p:cNvPr>
          <p:cNvSpPr txBox="1"/>
          <p:nvPr/>
        </p:nvSpPr>
        <p:spPr>
          <a:xfrm>
            <a:off x="1366120" y="2002593"/>
            <a:ext cx="3068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rgbClr val="0070C0"/>
                </a:solidFill>
              </a:rPr>
              <a:t>Program </a:t>
            </a:r>
            <a:r>
              <a:rPr lang="en-GB" sz="3200" dirty="0">
                <a:solidFill>
                  <a:srgbClr val="0070C0"/>
                </a:solidFill>
              </a:rPr>
              <a:t>Break</a:t>
            </a:r>
          </a:p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="" xmlns:a16="http://schemas.microsoft.com/office/drawing/2014/main" id="{6C48BCCE-9F82-56E8-555A-FC777E1456A3}"/>
              </a:ext>
            </a:extLst>
          </p:cNvPr>
          <p:cNvSpPr/>
          <p:nvPr/>
        </p:nvSpPr>
        <p:spPr>
          <a:xfrm>
            <a:off x="7785154" y="3104200"/>
            <a:ext cx="3195484" cy="1658537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Doubly liked list. </a:t>
            </a:r>
            <a:endParaRPr lang="en-GB" sz="1800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BB3B649A-6A72-492F-B685-1628118D572E}"/>
              </a:ext>
            </a:extLst>
          </p:cNvPr>
          <p:cNvGrpSpPr/>
          <p:nvPr/>
        </p:nvGrpSpPr>
        <p:grpSpPr>
          <a:xfrm>
            <a:off x="4815811" y="2644781"/>
            <a:ext cx="2242215" cy="2227127"/>
            <a:chOff x="3122063" y="1012555"/>
            <a:chExt cx="6184776" cy="5188177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D870FD7-AF72-4E66-995A-7CC1B704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063" y="1012555"/>
              <a:ext cx="6184776" cy="5188177"/>
            </a:xfrm>
            <a:prstGeom prst="rect">
              <a:avLst/>
            </a:prstGeom>
          </p:spPr>
        </p:pic>
        <p:pic>
          <p:nvPicPr>
            <p:cNvPr id="13" name="Picture 12" descr="University of Cincinnati&amp;#39;s Novel Program Tackles Lack of Regional IT Talent  | The University Network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B43A147-7E77-4F40-A5B4-B71704DFA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363" y="1253842"/>
              <a:ext cx="5873533" cy="323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s://www.bancardsales.com/wp-content/uploads/2020/09/Best-fit-guyl_Illustrations-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01" y="410636"/>
            <a:ext cx="2465151" cy="17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7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379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4"/>
          <p:cNvSpPr/>
          <p:nvPr/>
        </p:nvSpPr>
        <p:spPr>
          <a:xfrm rot="10800000">
            <a:off x="-68448" y="3796"/>
            <a:ext cx="5111087" cy="6858001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384235" y="-80633"/>
            <a:ext cx="11423531" cy="121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en-GB" dirty="0">
                <a:cs typeface="Calibri" panose="020F0502020204030204" pitchFamily="34" charset="0"/>
              </a:rPr>
              <a:t/>
            </a:r>
            <a:br>
              <a:rPr lang="en-GB" dirty="0">
                <a:cs typeface="Calibri" panose="020F0502020204030204" pitchFamily="34" charset="0"/>
              </a:rPr>
            </a:br>
            <a:r>
              <a:rPr lang="en-GB" dirty="0">
                <a:cs typeface="Calibri" panose="020F0502020204030204" pitchFamily="34" charset="0"/>
              </a:rPr>
              <a:t>                                    </a:t>
            </a:r>
            <a:r>
              <a:rPr lang="ar-EG" dirty="0">
                <a:cs typeface="Calibri" panose="020F0502020204030204" pitchFamily="34" charset="0"/>
              </a:rPr>
              <a:t> </a:t>
            </a:r>
            <a:endParaRPr sz="32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104242-B598-AD85-D77B-AAC9E238F603}"/>
              </a:ext>
            </a:extLst>
          </p:cNvPr>
          <p:cNvSpPr txBox="1"/>
          <p:nvPr/>
        </p:nvSpPr>
        <p:spPr>
          <a:xfrm>
            <a:off x="384235" y="348792"/>
            <a:ext cx="871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So we can say our task is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B426F46-CE7E-37C9-DC67-796F3BEFE3FC}"/>
              </a:ext>
            </a:extLst>
          </p:cNvPr>
          <p:cNvSpPr txBox="1"/>
          <p:nvPr/>
        </p:nvSpPr>
        <p:spPr>
          <a:xfrm>
            <a:off x="622170" y="1411880"/>
            <a:ext cx="9801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1- Understanding how the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heap memory manger work in Linux operating system 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6D5DF6-AB8F-0E66-FF94-5A0B86016365}"/>
              </a:ext>
            </a:extLst>
          </p:cNvPr>
          <p:cNvSpPr txBox="1"/>
          <p:nvPr/>
        </p:nvSpPr>
        <p:spPr>
          <a:xfrm>
            <a:off x="622170" y="2112474"/>
            <a:ext cx="617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2- 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design a software can do this task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568269-276F-F925-3EAD-812AD9593E6B}"/>
              </a:ext>
            </a:extLst>
          </p:cNvPr>
          <p:cNvSpPr txBox="1"/>
          <p:nvPr/>
        </p:nvSpPr>
        <p:spPr>
          <a:xfrm>
            <a:off x="622169" y="2945595"/>
            <a:ext cx="513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3-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How to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avoid memory leaks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0D539714-7194-39A5-3F63-754A933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81" y="2909864"/>
            <a:ext cx="5678641" cy="3444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06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pic>
        <p:nvPicPr>
          <p:cNvPr id="4098" name="Picture 2" descr="https://thumbs.dreamstime.com/b/pyramid-3809456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t="13944" r="7110" b="15914"/>
          <a:stretch/>
        </p:blipFill>
        <p:spPr bwMode="auto">
          <a:xfrm>
            <a:off x="7926805" y="724871"/>
            <a:ext cx="1581151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7675" y="1106969"/>
            <a:ext cx="273517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HMM layers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6400799" y="274721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HMM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6400799" y="4038602"/>
            <a:ext cx="4876800" cy="10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Doubly list</a:t>
            </a: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14388ED7-5F8D-D531-38F3-B42FAA0B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sz="4400" b="1" i="0" u="none" strike="noStrike" cap="none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2- Design</a:t>
            </a:r>
            <a: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/>
            </a:r>
            <a:br>
              <a:rPr lang="en-GB" sz="4400" b="1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lang="en-GB" b="1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668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HMM Abstraction layers consists of: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HMM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Doubly list</a:t>
            </a:r>
          </a:p>
        </p:txBody>
      </p:sp>
    </p:spTree>
    <p:extLst>
      <p:ext uri="{BB962C8B-B14F-4D97-AF65-F5344CB8AC3E}">
        <p14:creationId xmlns:p14="http://schemas.microsoft.com/office/powerpoint/2010/main" val="21183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</a:rPr>
              <a:t>1. </a:t>
            </a:r>
            <a:r>
              <a:rPr lang="en-US" sz="2800" dirty="0"/>
              <a:t>Doubly list</a:t>
            </a:r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1" y="-43987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259831" y="3143250"/>
            <a:ext cx="0" cy="1144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241531" y="32554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818223" y="3225549"/>
            <a:ext cx="0" cy="1025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819208" y="3236256"/>
            <a:ext cx="0" cy="10149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458389" y="3255420"/>
            <a:ext cx="0" cy="1017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21831" y="4065586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280959" y="3293818"/>
            <a:ext cx="0" cy="9292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493989" y="3234076"/>
            <a:ext cx="0" cy="9890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36364" r="1061" b="29818"/>
          <a:stretch/>
        </p:blipFill>
        <p:spPr>
          <a:xfrm>
            <a:off x="4259831" y="3758454"/>
            <a:ext cx="7810500" cy="212598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79" y="3713170"/>
            <a:ext cx="3941959" cy="256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Node of list consists </a:t>
            </a:r>
            <a:r>
              <a:rPr lang="en-US" b="1" dirty="0"/>
              <a:t>of:</a:t>
            </a:r>
          </a:p>
          <a:p>
            <a:r>
              <a:rPr lang="en-US" dirty="0" smtClean="0"/>
              <a:t>Free flag: show if this node free or allocated</a:t>
            </a:r>
            <a:endParaRPr lang="en-US" dirty="0"/>
          </a:p>
          <a:p>
            <a:r>
              <a:rPr lang="en-US" dirty="0" smtClean="0"/>
              <a:t>Size: size of data</a:t>
            </a:r>
            <a:endParaRPr lang="en-US" dirty="0"/>
          </a:p>
          <a:p>
            <a:r>
              <a:rPr lang="en-US" dirty="0"/>
              <a:t>Previous </a:t>
            </a:r>
            <a:r>
              <a:rPr lang="en-US" dirty="0" smtClean="0"/>
              <a:t>pointer: save address of previous node</a:t>
            </a:r>
            <a:endParaRPr lang="en-US" dirty="0"/>
          </a:p>
          <a:p>
            <a:r>
              <a:rPr lang="en-US" dirty="0" smtClean="0"/>
              <a:t>Next pointer: </a:t>
            </a:r>
            <a:r>
              <a:rPr lang="en-US" dirty="0"/>
              <a:t>save address of </a:t>
            </a:r>
            <a:r>
              <a:rPr lang="en-US" dirty="0" smtClean="0"/>
              <a:t>next node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3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511980" y="1463040"/>
            <a:ext cx="10674181" cy="142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dirty="0" smtClean="0"/>
              <a:t>- This list have free and allocated nodes , each node has meta data about data allocated.</a:t>
            </a:r>
          </a:p>
          <a:p>
            <a:pPr marL="106680" indent="0">
              <a:buNone/>
            </a:pPr>
            <a:r>
              <a:rPr lang="en-US" dirty="0" smtClean="0"/>
              <a:t>- The different between allocated node and free node is the free flag.</a:t>
            </a:r>
          </a:p>
          <a:p>
            <a:pPr marL="10668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80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445559" y="528650"/>
            <a:ext cx="62388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 ExtraBold"/>
              <a:buNone/>
            </a:pPr>
            <a:r>
              <a:rPr lang="en-US" i="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FIGURES AND STATISTICS</a:t>
            </a:r>
            <a:endParaRPr dirty="0"/>
          </a:p>
        </p:txBody>
      </p:sp>
      <p:sp>
        <p:nvSpPr>
          <p:cNvPr id="135" name="Google Shape;135;p3"/>
          <p:cNvSpPr txBox="1">
            <a:spLocks noGrp="1"/>
          </p:cNvSpPr>
          <p:nvPr>
            <p:ph idx="1"/>
          </p:nvPr>
        </p:nvSpPr>
        <p:spPr>
          <a:xfrm>
            <a:off x="0" y="344575"/>
            <a:ext cx="12192000" cy="10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indent="-106679">
              <a:buNone/>
            </a:pPr>
            <a:r>
              <a:rPr lang="en-GB" sz="28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2800" dirty="0" smtClean="0"/>
              <a:t>HMM</a:t>
            </a:r>
            <a:endParaRPr lang="en-US" sz="2800" dirty="0"/>
          </a:p>
          <a:p>
            <a:pPr marL="228600" indent="-106679">
              <a:buNone/>
            </a:pPr>
            <a:endParaRPr lang="en-GB" sz="28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28600" lvl="0" indent="-10667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3"/>
          <p:cNvSpPr/>
          <p:nvPr/>
        </p:nvSpPr>
        <p:spPr>
          <a:xfrm rot="10800000">
            <a:off x="-11" y="11"/>
            <a:ext cx="5108148" cy="6926578"/>
          </a:xfrm>
          <a:custGeom>
            <a:avLst/>
            <a:gdLst/>
            <a:ahLst/>
            <a:cxnLst/>
            <a:rect l="l" t="t" r="r" b="b"/>
            <a:pathLst>
              <a:path w="6699211" h="6857998" extrusionOk="0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" name="AutoShape 4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https://prepinstadotcom.s3.ap-south-1.amazonaws.com/wp-content/uploads/2022/04/Best-Fit-Allocation-in-OS-ex-1024x1024.png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5682" r="6440" b="4545"/>
          <a:stretch/>
        </p:blipFill>
        <p:spPr>
          <a:xfrm>
            <a:off x="6976811" y="1274762"/>
            <a:ext cx="4400551" cy="45148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D351919-1DB8-B530-1C56-D22AFD9D677D}"/>
              </a:ext>
            </a:extLst>
          </p:cNvPr>
          <p:cNvSpPr txBox="1">
            <a:spLocks/>
          </p:cNvSpPr>
          <p:nvPr/>
        </p:nvSpPr>
        <p:spPr>
          <a:xfrm>
            <a:off x="612775" y="1120773"/>
            <a:ext cx="6216652" cy="573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9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06680" indent="0">
              <a:buNone/>
            </a:pPr>
            <a:r>
              <a:rPr lang="en-US" b="1" dirty="0" smtClean="0"/>
              <a:t>Allocating mechanism:</a:t>
            </a:r>
            <a:endParaRPr lang="en-US" b="1" dirty="0"/>
          </a:p>
          <a:p>
            <a:r>
              <a:rPr lang="en-US" dirty="0"/>
              <a:t>Alignment size to nearest multiple of </a:t>
            </a:r>
            <a:r>
              <a:rPr lang="en-US" dirty="0" smtClean="0"/>
              <a:t>bytes (8-bits). </a:t>
            </a:r>
          </a:p>
          <a:p>
            <a:r>
              <a:rPr lang="en-US" dirty="0" smtClean="0"/>
              <a:t>Move the program break  up with a size  above the need size to allocate.</a:t>
            </a:r>
            <a:endParaRPr lang="en-US" dirty="0"/>
          </a:p>
          <a:p>
            <a:r>
              <a:rPr lang="en-US" dirty="0" smtClean="0"/>
              <a:t>Search on best fit free node of list and split </a:t>
            </a:r>
            <a:r>
              <a:rPr lang="en-US" dirty="0"/>
              <a:t>the </a:t>
            </a:r>
            <a:r>
              <a:rPr lang="en-US" dirty="0" smtClean="0"/>
              <a:t>remainder</a:t>
            </a:r>
            <a:r>
              <a:rPr lang="ar-EG" dirty="0" smtClean="0"/>
              <a:t> </a:t>
            </a:r>
            <a:r>
              <a:rPr lang="en-US" dirty="0" smtClean="0"/>
              <a:t>size of this node.</a:t>
            </a:r>
            <a:endParaRPr lang="en-US" dirty="0"/>
          </a:p>
          <a:p>
            <a:r>
              <a:rPr lang="en-US" dirty="0" smtClean="0"/>
              <a:t>If there aren't free node insert new node in the tail of list.</a:t>
            </a:r>
          </a:p>
          <a:p>
            <a:pPr marL="106680" indent="0">
              <a:buNone/>
            </a:pPr>
            <a:r>
              <a:rPr lang="en-US" b="1" dirty="0" smtClean="0"/>
              <a:t>Freeing </a:t>
            </a:r>
            <a:r>
              <a:rPr lang="en-US" b="1" dirty="0"/>
              <a:t>mechanism:</a:t>
            </a:r>
          </a:p>
          <a:p>
            <a:r>
              <a:rPr lang="en-US" dirty="0" smtClean="0"/>
              <a:t>Change free </a:t>
            </a:r>
            <a:r>
              <a:rPr lang="en-US" dirty="0"/>
              <a:t>flag </a:t>
            </a:r>
            <a:r>
              <a:rPr lang="en-US" dirty="0" smtClean="0"/>
              <a:t>status to free.</a:t>
            </a:r>
            <a:endParaRPr lang="en-US" dirty="0"/>
          </a:p>
          <a:p>
            <a:r>
              <a:rPr lang="en-US" dirty="0" smtClean="0"/>
              <a:t>Check if there are free node after or before free node to merge them to on free node with large size.</a:t>
            </a:r>
          </a:p>
          <a:p>
            <a:r>
              <a:rPr lang="en-US" dirty="0"/>
              <a:t>Move the program break down with a size  less than the last free node's </a:t>
            </a:r>
            <a:r>
              <a:rPr lang="en-US" dirty="0" smtClean="0"/>
              <a:t>size.</a:t>
            </a:r>
          </a:p>
          <a:p>
            <a:pPr marL="106680" indent="0">
              <a:buNone/>
            </a:pPr>
            <a:r>
              <a:rPr lang="en-US" b="1" dirty="0" smtClean="0"/>
              <a:t>Reallocating mechanism</a:t>
            </a:r>
            <a:r>
              <a:rPr lang="en-US" b="1" dirty="0"/>
              <a:t>:</a:t>
            </a:r>
          </a:p>
          <a:p>
            <a:r>
              <a:rPr lang="en-US" dirty="0" smtClean="0"/>
              <a:t>Verification of the </a:t>
            </a:r>
            <a:r>
              <a:rPr lang="en-US" dirty="0"/>
              <a:t>address given It's </a:t>
            </a:r>
            <a:r>
              <a:rPr lang="en-US" dirty="0" smtClean="0"/>
              <a:t>a address of node of the list.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smtClean="0"/>
              <a:t>of the relation between new size and old size of this node.</a:t>
            </a:r>
            <a:endParaRPr lang="en-US" dirty="0"/>
          </a:p>
          <a:p>
            <a:r>
              <a:rPr lang="en-US" dirty="0" smtClean="0"/>
              <a:t>If new size is bigger than old one so check on the ability to merge with next or previous node.</a:t>
            </a:r>
          </a:p>
          <a:p>
            <a:r>
              <a:rPr lang="en-US" dirty="0" smtClean="0"/>
              <a:t>Last case allocate new node.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2044</TotalTime>
  <Words>825</Words>
  <Application>Microsoft Office PowerPoint</Application>
  <PresentationFormat>Custom</PresentationFormat>
  <Paragraphs>136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Calibri</vt:lpstr>
      <vt:lpstr>Open Sans Light</vt:lpstr>
      <vt:lpstr>Montserrat SemiBold</vt:lpstr>
      <vt:lpstr>Segoe UI</vt:lpstr>
      <vt:lpstr>Play</vt:lpstr>
      <vt:lpstr>Aharoni</vt:lpstr>
      <vt:lpstr>Agency FB</vt:lpstr>
      <vt:lpstr>Georgia Pro Light</vt:lpstr>
      <vt:lpstr>Montserrat Medium</vt:lpstr>
      <vt:lpstr>Open Sans</vt:lpstr>
      <vt:lpstr>Georgia</vt:lpstr>
      <vt:lpstr>Bahnschrift</vt:lpstr>
      <vt:lpstr>Montserrat ExtraBold</vt:lpstr>
      <vt:lpstr>Office Theme</vt:lpstr>
      <vt:lpstr>Heap Memory Manger  </vt:lpstr>
      <vt:lpstr>Outline</vt:lpstr>
      <vt:lpstr>PowerPoint Presentation</vt:lpstr>
      <vt:lpstr> </vt:lpstr>
      <vt:lpstr>HMM Vision</vt:lpstr>
      <vt:lpstr>                                      </vt:lpstr>
      <vt:lpstr>2- Design </vt:lpstr>
      <vt:lpstr>FIGURES AND STATISTICS</vt:lpstr>
      <vt:lpstr>FIGURES AND STATISTICS</vt:lpstr>
      <vt:lpstr>PowerPoint Presentation</vt:lpstr>
      <vt:lpstr>3- Flowchart &amp;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</vt:lpstr>
      <vt:lpstr>4- Testing </vt:lpstr>
      <vt:lpstr>PowerPoint Presentation</vt:lpstr>
      <vt:lpstr>PowerPoint Presentation</vt:lpstr>
      <vt:lpstr>PowerPoint Presentation</vt:lpstr>
      <vt:lpstr>PowerPoint Presentation</vt:lpstr>
      <vt:lpstr>   </vt:lpstr>
      <vt:lpstr>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  Session</dc:title>
  <dc:creator>Moaz Zahran</dc:creator>
  <cp:lastModifiedBy>pc</cp:lastModifiedBy>
  <cp:revision>120</cp:revision>
  <dcterms:created xsi:type="dcterms:W3CDTF">2022-02-14T23:16:10Z</dcterms:created>
  <dcterms:modified xsi:type="dcterms:W3CDTF">2024-05-11T10:59:03Z</dcterms:modified>
</cp:coreProperties>
</file>